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75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58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12192000" cy="6858000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iYauBPcQvpqkfVnJb0bJKVyqA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6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32c7e2af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2432c7e2afa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32c7e2af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2432c7e2afa_0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61766" indent="0">
              <a:lnSpc>
                <a:spcPct val="115000"/>
              </a:lnSpc>
              <a:buClr>
                <a:schemeClr val="dk1"/>
              </a:buClr>
              <a:buNone/>
            </a:pPr>
            <a:endParaRPr dirty="0"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fa73c58a3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61766" indent="0">
              <a:lnSpc>
                <a:spcPct val="115000"/>
              </a:lnSpc>
              <a:buClr>
                <a:schemeClr val="dk1"/>
              </a:buClr>
              <a:buNone/>
            </a:pPr>
            <a:endParaRPr dirty="0"/>
          </a:p>
        </p:txBody>
      </p:sp>
      <p:sp>
        <p:nvSpPr>
          <p:cNvPr id="190" name="Google Shape;190;g8fa73c58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61766" indent="0">
              <a:buNone/>
            </a:pPr>
            <a:endParaRPr dirty="0"/>
          </a:p>
        </p:txBody>
      </p:sp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fa50240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8fa5024058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7deb522a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227deb522a6_0_1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7deb522a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227deb522a6_0_10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7deb522a6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27deb522a6_0_1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7deb522a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27deb522a6_0_1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7deb522a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227deb522a6_0_1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7deb522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227deb522a6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7deb522a6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27deb522a6_0_13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8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 rot="5400000">
            <a:off x="7602635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 rot="5400000">
            <a:off x="2714740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17" descr="RedHashing.emf"/>
          <p:cNvPicPr preferRelativeResize="0"/>
          <p:nvPr/>
        </p:nvPicPr>
        <p:blipFill rotWithShape="1">
          <a:blip r:embed="rId2">
            <a:alphaModFix/>
          </a:blip>
          <a:srcRect l="-115" r="59214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9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1129166" y="2165621"/>
            <a:ext cx="4645152" cy="3293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2"/>
          </p:nvPr>
        </p:nvSpPr>
        <p:spPr>
          <a:xfrm>
            <a:off x="6095606" y="2171769"/>
            <a:ext cx="4645152" cy="328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10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2"/>
          </p:nvPr>
        </p:nvSpPr>
        <p:spPr>
          <a:xfrm>
            <a:off x="1129166" y="2974448"/>
            <a:ext cx="4645152" cy="249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3"/>
          </p:nvPr>
        </p:nvSpPr>
        <p:spPr>
          <a:xfrm>
            <a:off x="6094337" y="2173181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4"/>
          </p:nvPr>
        </p:nvSpPr>
        <p:spPr>
          <a:xfrm>
            <a:off x="6094337" y="2971669"/>
            <a:ext cx="4645152" cy="2487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p11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12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723334" y="952578"/>
            <a:ext cx="6012470" cy="4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1124291" y="3274754"/>
            <a:ext cx="3275013" cy="217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" name="Google Shape;70;p14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5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15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262626"/>
                </a:gs>
                <a:gs pos="100000">
                  <a:srgbClr val="0C0C0C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1128247" y="3053721"/>
            <a:ext cx="5846486" cy="209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1125300" y="5469856"/>
            <a:ext cx="5849605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1125300" y="318640"/>
            <a:ext cx="4877818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176794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" name="Google Shape;81;p15" descr="RedHashing.emf"/>
          <p:cNvPicPr preferRelativeResize="0"/>
          <p:nvPr/>
        </p:nvPicPr>
        <p:blipFill rotWithShape="1">
          <a:blip r:embed="rId2">
            <a:alphaModFix/>
          </a:blip>
          <a:srcRect l="-115" t="474" r="48548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 rot="5400000">
            <a:off x="4284620" y="-982581"/>
            <a:ext cx="3294576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p16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F8F8F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"/>
          <p:cNvPicPr preferRelativeResize="0"/>
          <p:nvPr/>
        </p:nvPicPr>
        <p:blipFill rotWithShape="1">
          <a:blip r:embed="rId12">
            <a:alphaModFix/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6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>
            <a:gsLst>
              <a:gs pos="0">
                <a:srgbClr val="DCDCE0">
                  <a:alpha val="0"/>
                </a:srgbClr>
              </a:gs>
              <a:gs pos="100000">
                <a:srgbClr val="DDDDE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8;p6"/>
          <p:cNvCxnSpPr/>
          <p:nvPr/>
        </p:nvCxnSpPr>
        <p:spPr>
          <a:xfrm>
            <a:off x="0" y="6121269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9;p6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dirty="0"/>
              <a:t>City of Hibbing </a:t>
            </a:r>
            <a:br>
              <a:rPr lang="en-US" dirty="0"/>
            </a:br>
            <a:r>
              <a:rPr lang="en-US" dirty="0"/>
              <a:t>2023 Strategic Plan</a:t>
            </a:r>
          </a:p>
        </p:txBody>
      </p:sp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Develop a Long-Term Direction </a:t>
            </a:r>
            <a:endParaRPr/>
          </a:p>
          <a:p>
            <a:pPr marL="228600" lvl="0" indent="-215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Establish Organizational Expectations and Values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Discussion and evaluation of current conditions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Development of a Goals Plan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7" name="Picture 6" descr="A picture containing landscape, nature, canyon, ravine&#10;&#10;Description automatically generated">
            <a:extLst>
              <a:ext uri="{FF2B5EF4-FFF2-40B4-BE49-F238E27FC236}">
                <a16:creationId xmlns:a16="http://schemas.microsoft.com/office/drawing/2014/main" id="{345B9632-BDEF-D714-313C-25D1AE8EAC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1477941"/>
            <a:ext cx="12192000" cy="41489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7deb522a6_0_0"/>
          <p:cNvSpPr/>
          <p:nvPr/>
        </p:nvSpPr>
        <p:spPr>
          <a:xfrm>
            <a:off x="2604125" y="208350"/>
            <a:ext cx="3671100" cy="2703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27deb522a6_0_0"/>
          <p:cNvSpPr/>
          <p:nvPr/>
        </p:nvSpPr>
        <p:spPr>
          <a:xfrm>
            <a:off x="5756100" y="3354050"/>
            <a:ext cx="3671100" cy="2703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27deb522a6_0_0"/>
          <p:cNvSpPr/>
          <p:nvPr/>
        </p:nvSpPr>
        <p:spPr>
          <a:xfrm>
            <a:off x="8048400" y="1763750"/>
            <a:ext cx="3671100" cy="2703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27deb522a6_0_0"/>
          <p:cNvSpPr/>
          <p:nvPr/>
        </p:nvSpPr>
        <p:spPr>
          <a:xfrm>
            <a:off x="5756100" y="208350"/>
            <a:ext cx="3671100" cy="2703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27deb522a6_0_0"/>
          <p:cNvSpPr/>
          <p:nvPr/>
        </p:nvSpPr>
        <p:spPr>
          <a:xfrm>
            <a:off x="438250" y="1763750"/>
            <a:ext cx="3671100" cy="2703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27deb522a6_0_0"/>
          <p:cNvSpPr/>
          <p:nvPr/>
        </p:nvSpPr>
        <p:spPr>
          <a:xfrm>
            <a:off x="2604125" y="3318200"/>
            <a:ext cx="3671100" cy="2703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27deb522a6_0_0"/>
          <p:cNvSpPr txBox="1"/>
          <p:nvPr/>
        </p:nvSpPr>
        <p:spPr>
          <a:xfrm>
            <a:off x="3010200" y="845000"/>
            <a:ext cx="27756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Thriving Destination and Regional Leader</a:t>
            </a:r>
            <a:endParaRPr sz="27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227deb522a6_0_0"/>
          <p:cNvSpPr txBox="1"/>
          <p:nvPr/>
        </p:nvSpPr>
        <p:spPr>
          <a:xfrm>
            <a:off x="6203850" y="3989750"/>
            <a:ext cx="27756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Excellence in the Delivery of Services</a:t>
            </a:r>
            <a:endParaRPr sz="27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27deb522a6_0_0"/>
          <p:cNvSpPr txBox="1"/>
          <p:nvPr/>
        </p:nvSpPr>
        <p:spPr>
          <a:xfrm>
            <a:off x="2875800" y="3953900"/>
            <a:ext cx="29100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Engaged and Forward-Thinking Leadership</a:t>
            </a:r>
            <a:endParaRPr sz="27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27deb522a6_0_0"/>
          <p:cNvSpPr txBox="1"/>
          <p:nvPr/>
        </p:nvSpPr>
        <p:spPr>
          <a:xfrm>
            <a:off x="6203850" y="844050"/>
            <a:ext cx="27756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Well-rounded, Strong Quality of Life</a:t>
            </a:r>
            <a:endParaRPr sz="27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27deb522a6_0_0"/>
          <p:cNvSpPr txBox="1"/>
          <p:nvPr/>
        </p:nvSpPr>
        <p:spPr>
          <a:xfrm>
            <a:off x="8376150" y="2607350"/>
            <a:ext cx="3015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Safe, Secure, and Valued Community</a:t>
            </a:r>
            <a:endParaRPr sz="27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27deb522a6_0_0"/>
          <p:cNvSpPr txBox="1"/>
          <p:nvPr/>
        </p:nvSpPr>
        <p:spPr>
          <a:xfrm>
            <a:off x="748825" y="2607350"/>
            <a:ext cx="2973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Vibrant Economic Hub</a:t>
            </a:r>
            <a:endParaRPr sz="27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27deb522a6_0_0"/>
          <p:cNvSpPr txBox="1"/>
          <p:nvPr/>
        </p:nvSpPr>
        <p:spPr>
          <a:xfrm>
            <a:off x="2199200" y="2622950"/>
            <a:ext cx="7672800" cy="93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784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n-US" sz="4900" b="0" i="0" u="none" strike="noStrike" cap="none">
                <a:solidFill>
                  <a:srgbClr val="FEEFC3"/>
                </a:solidFill>
                <a:latin typeface="Calibri"/>
                <a:ea typeface="Calibri"/>
                <a:cs typeface="Calibri"/>
                <a:sym typeface="Calibri"/>
              </a:rPr>
              <a:t>CORE STRATEGIES</a:t>
            </a:r>
            <a:endParaRPr sz="4900" b="0" i="0" u="none" strike="noStrike" cap="none">
              <a:solidFill>
                <a:srgbClr val="FEEF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icture containing landscape, nature, canyon, ravine&#10;&#10;Description automatically generated">
            <a:extLst>
              <a:ext uri="{FF2B5EF4-FFF2-40B4-BE49-F238E27FC236}">
                <a16:creationId xmlns:a16="http://schemas.microsoft.com/office/drawing/2014/main" id="{FA278496-E472-5848-996D-744F897176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1125388"/>
            <a:ext cx="12192000" cy="46072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7deb522a6_0_133"/>
          <p:cNvSpPr txBox="1">
            <a:spLocks noGrp="1"/>
          </p:cNvSpPr>
          <p:nvPr>
            <p:ph type="title"/>
          </p:nvPr>
        </p:nvSpPr>
        <p:spPr>
          <a:xfrm>
            <a:off x="1131052" y="958037"/>
            <a:ext cx="96057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2023 Strategic Plan</a:t>
            </a:r>
            <a:br>
              <a:rPr lang="en-US"/>
            </a:br>
            <a:r>
              <a:rPr lang="en-US"/>
              <a:t>Organizational Expectations</a:t>
            </a:r>
            <a:endParaRPr/>
          </a:p>
        </p:txBody>
      </p:sp>
      <p:sp>
        <p:nvSpPr>
          <p:cNvPr id="166" name="Google Shape;166;g227deb522a6_0_133"/>
          <p:cNvSpPr txBox="1">
            <a:spLocks noGrp="1"/>
          </p:cNvSpPr>
          <p:nvPr>
            <p:ph type="body" idx="1"/>
          </p:nvPr>
        </p:nvSpPr>
        <p:spPr>
          <a:xfrm>
            <a:off x="1129166" y="2165621"/>
            <a:ext cx="46452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</a:rPr>
              <a:t>City Council</a:t>
            </a:r>
            <a:endParaRPr sz="1400" b="1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</a:rPr>
              <a:t>Expectations</a:t>
            </a:r>
            <a:endParaRPr sz="1400" b="1" dirty="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sz="1400" dirty="0">
                <a:solidFill>
                  <a:srgbClr val="000000"/>
                </a:solidFill>
              </a:rPr>
              <a:t>Integrity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sz="1400" dirty="0">
                <a:solidFill>
                  <a:srgbClr val="000000"/>
                </a:solidFill>
              </a:rPr>
              <a:t>Be objective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sz="1400" b="1" dirty="0">
                <a:solidFill>
                  <a:srgbClr val="000000"/>
                </a:solidFill>
              </a:rPr>
              <a:t>Respect</a:t>
            </a:r>
            <a:endParaRPr sz="1400" b="1" dirty="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sz="1400" dirty="0">
                <a:solidFill>
                  <a:srgbClr val="000000"/>
                </a:solidFill>
              </a:rPr>
              <a:t>Feel valued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sz="1400" b="1" dirty="0">
                <a:solidFill>
                  <a:srgbClr val="000000"/>
                </a:solidFill>
              </a:rPr>
              <a:t>Trust</a:t>
            </a:r>
            <a:endParaRPr sz="1400" b="1" dirty="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sz="1400" dirty="0">
                <a:solidFill>
                  <a:srgbClr val="000000"/>
                </a:solidFill>
              </a:rPr>
              <a:t>Open communication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sz="1400" dirty="0">
                <a:solidFill>
                  <a:srgbClr val="000000"/>
                </a:solidFill>
              </a:rPr>
              <a:t>Provide a unique perspective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sz="1400" dirty="0">
                <a:solidFill>
                  <a:srgbClr val="000000"/>
                </a:solidFill>
              </a:rPr>
              <a:t>Be educated and prepared for meetings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sz="1400" dirty="0">
                <a:solidFill>
                  <a:srgbClr val="000000"/>
                </a:solidFill>
              </a:rPr>
              <a:t>Be relevant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sz="1400" dirty="0">
                <a:solidFill>
                  <a:srgbClr val="000000"/>
                </a:solidFill>
              </a:rPr>
              <a:t>Get all the information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sz="1400" dirty="0">
                <a:solidFill>
                  <a:srgbClr val="000000"/>
                </a:solidFill>
              </a:rPr>
              <a:t>Focused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sz="1400" dirty="0">
                <a:solidFill>
                  <a:srgbClr val="000000"/>
                </a:solidFill>
              </a:rPr>
              <a:t>Cooperative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sz="1400" dirty="0">
                <a:solidFill>
                  <a:srgbClr val="000000"/>
                </a:solidFill>
              </a:rPr>
              <a:t>Bring different views but share common goals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sz="1400" dirty="0">
                <a:solidFill>
                  <a:srgbClr val="000000"/>
                </a:solidFill>
              </a:rPr>
              <a:t>Be transparent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 dirty="0"/>
          </a:p>
        </p:txBody>
      </p:sp>
      <p:sp>
        <p:nvSpPr>
          <p:cNvPr id="167" name="Google Shape;167;g227deb522a6_0_133"/>
          <p:cNvSpPr txBox="1">
            <a:spLocks noGrp="1"/>
          </p:cNvSpPr>
          <p:nvPr>
            <p:ph type="body" idx="1"/>
          </p:nvPr>
        </p:nvSpPr>
        <p:spPr>
          <a:xfrm>
            <a:off x="6161591" y="2165621"/>
            <a:ext cx="46452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</a:rPr>
              <a:t>Leadership Team/Staff</a:t>
            </a:r>
            <a:endParaRPr sz="1400" b="1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</a:rPr>
              <a:t>Expectations</a:t>
            </a:r>
            <a:endParaRPr sz="1400" b="1" dirty="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/>
              <a:t>Communication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b="1" dirty="0"/>
              <a:t>Respect</a:t>
            </a:r>
            <a:endParaRPr sz="1400" b="1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b="1" dirty="0"/>
              <a:t>Trust</a:t>
            </a:r>
            <a:endParaRPr sz="1400" b="1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b="1" dirty="0"/>
              <a:t>Honesty</a:t>
            </a:r>
            <a:endParaRPr sz="1400" b="1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/>
              <a:t>Patience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/>
              <a:t>Be adaptable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/>
              <a:t>Passion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/>
              <a:t>Be sensitive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/>
              <a:t>Be genuine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/>
              <a:t>Empathy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/>
              <a:t>Be considerate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/>
              <a:t>Professionalism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/>
              <a:t>Be accountable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/>
              <a:t>Be supportive</a:t>
            </a:r>
            <a:endParaRPr lang="en-US" sz="1400" dirty="0">
              <a:solidFill>
                <a:schemeClr val="tx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>
                <a:solidFill>
                  <a:schemeClr val="tx1"/>
                </a:solidFill>
              </a:rPr>
              <a:t>Have fun with the experience </a:t>
            </a:r>
            <a:endParaRPr sz="14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 dirty="0"/>
          </a:p>
        </p:txBody>
      </p:sp>
      <p:pic>
        <p:nvPicPr>
          <p:cNvPr id="3" name="Picture 2" descr="A picture containing landscape, nature, canyon, ravine&#10;&#10;Description automatically generated">
            <a:extLst>
              <a:ext uri="{FF2B5EF4-FFF2-40B4-BE49-F238E27FC236}">
                <a16:creationId xmlns:a16="http://schemas.microsoft.com/office/drawing/2014/main" id="{6F97F0D6-D218-7EAD-A142-1C9F2E8400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1125388"/>
            <a:ext cx="12192000" cy="46072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32c7e2afa_0_5"/>
          <p:cNvSpPr txBox="1">
            <a:spLocks noGrp="1"/>
          </p:cNvSpPr>
          <p:nvPr>
            <p:ph type="title"/>
          </p:nvPr>
        </p:nvSpPr>
        <p:spPr>
          <a:xfrm>
            <a:off x="1131052" y="958037"/>
            <a:ext cx="96057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2023 Strategic Plan</a:t>
            </a:r>
            <a:br>
              <a:rPr lang="en-US"/>
            </a:br>
            <a:r>
              <a:rPr lang="en-US"/>
              <a:t>Organizational Expectations</a:t>
            </a:r>
            <a:endParaRPr/>
          </a:p>
        </p:txBody>
      </p:sp>
      <p:sp>
        <p:nvSpPr>
          <p:cNvPr id="173" name="Google Shape;173;g2432c7e2afa_0_5"/>
          <p:cNvSpPr txBox="1">
            <a:spLocks noGrp="1"/>
          </p:cNvSpPr>
          <p:nvPr>
            <p:ph type="body" idx="1"/>
          </p:nvPr>
        </p:nvSpPr>
        <p:spPr>
          <a:xfrm>
            <a:off x="1129175" y="2165625"/>
            <a:ext cx="48105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</a:rPr>
              <a:t>City Council Perspective:</a:t>
            </a:r>
            <a:endParaRPr sz="14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</a:rPr>
              <a:t>Expectations of Staff</a:t>
            </a:r>
            <a:endParaRPr sz="1400" b="1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Trust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Truth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Lead with confidence and competence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Respect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Dedication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Professionalism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Know and respect roles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Don’t be afraid to ask questions, ask for help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Be coachable/trainable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Treat residents with respect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Be ambitious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Feel valued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Possess high interpersonal communication skills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Be advocates for the City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Leadership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Provide accurate information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Be good listeners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Treat employees with respect, human-to-human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Be knowledgeable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100">
                <a:solidFill>
                  <a:srgbClr val="000000"/>
                </a:solidFill>
              </a:rPr>
              <a:t>Pride top-to-bottom</a:t>
            </a:r>
            <a:endParaRPr sz="11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/>
          </a:p>
        </p:txBody>
      </p:sp>
      <p:sp>
        <p:nvSpPr>
          <p:cNvPr id="174" name="Google Shape;174;g2432c7e2afa_0_5"/>
          <p:cNvSpPr txBox="1">
            <a:spLocks noGrp="1"/>
          </p:cNvSpPr>
          <p:nvPr>
            <p:ph type="body" idx="1"/>
          </p:nvPr>
        </p:nvSpPr>
        <p:spPr>
          <a:xfrm>
            <a:off x="6161591" y="2165621"/>
            <a:ext cx="46452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</a:rPr>
              <a:t>Leadership Team/Staff Perspective:</a:t>
            </a:r>
            <a:endParaRPr sz="14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</a:rPr>
              <a:t>Expectations of City Council</a:t>
            </a:r>
            <a:endParaRPr sz="1400" b="1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Support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Loyalty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Trust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Participation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Priority/vision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Parameters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Boundaries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Cohesive vision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Knowledge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Communication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Patience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Willingness to take the journey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Open mind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Transparency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Candor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Professionalism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Positivity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Creativity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/>
          </a:p>
        </p:txBody>
      </p:sp>
      <p:pic>
        <p:nvPicPr>
          <p:cNvPr id="3" name="Picture 2" descr="A picture containing landscape, nature, canyon, ravine&#10;&#10;Description automatically generated">
            <a:extLst>
              <a:ext uri="{FF2B5EF4-FFF2-40B4-BE49-F238E27FC236}">
                <a16:creationId xmlns:a16="http://schemas.microsoft.com/office/drawing/2014/main" id="{2BDCD7BA-C076-3C66-AF0A-AFB7709274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1125388"/>
            <a:ext cx="12192000" cy="46072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432c7e2afa_0_11"/>
          <p:cNvSpPr txBox="1">
            <a:spLocks noGrp="1"/>
          </p:cNvSpPr>
          <p:nvPr>
            <p:ph type="title"/>
          </p:nvPr>
        </p:nvSpPr>
        <p:spPr>
          <a:xfrm>
            <a:off x="1131052" y="958037"/>
            <a:ext cx="96057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2023 Strategic Plan</a:t>
            </a:r>
            <a:br>
              <a:rPr lang="en-US"/>
            </a:br>
            <a:r>
              <a:rPr lang="en-US"/>
              <a:t>Organizational Expectations</a:t>
            </a:r>
            <a:endParaRPr/>
          </a:p>
        </p:txBody>
      </p:sp>
      <p:sp>
        <p:nvSpPr>
          <p:cNvPr id="180" name="Google Shape;180;g2432c7e2afa_0_11"/>
          <p:cNvSpPr txBox="1">
            <a:spLocks noGrp="1"/>
          </p:cNvSpPr>
          <p:nvPr>
            <p:ph type="body" idx="1"/>
          </p:nvPr>
        </p:nvSpPr>
        <p:spPr>
          <a:xfrm>
            <a:off x="1129166" y="2165621"/>
            <a:ext cx="46452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</a:rPr>
              <a:t>City Council Perspective:</a:t>
            </a:r>
            <a:endParaRPr sz="14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0000"/>
                </a:solidFill>
              </a:rPr>
              <a:t>Provides for Staff</a:t>
            </a:r>
            <a:endParaRPr sz="1300" b="1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200">
                <a:solidFill>
                  <a:srgbClr val="000000"/>
                </a:solidFill>
              </a:rPr>
              <a:t>Training opportunities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200">
                <a:solidFill>
                  <a:srgbClr val="000000"/>
                </a:solidFill>
              </a:rPr>
              <a:t>Lead by example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200">
                <a:solidFill>
                  <a:srgbClr val="000000"/>
                </a:solidFill>
              </a:rPr>
              <a:t>Fair budget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200">
                <a:solidFill>
                  <a:srgbClr val="000000"/>
                </a:solidFill>
              </a:rPr>
              <a:t>Good wages/benefits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200">
                <a:solidFill>
                  <a:srgbClr val="000000"/>
                </a:solidFill>
              </a:rPr>
              <a:t>Freedom to operate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200">
                <a:solidFill>
                  <a:srgbClr val="000000"/>
                </a:solidFill>
              </a:rPr>
              <a:t>Tools to succeed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200">
                <a:solidFill>
                  <a:srgbClr val="000000"/>
                </a:solidFill>
              </a:rPr>
              <a:t>Don’t set up for failure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200">
                <a:solidFill>
                  <a:srgbClr val="000000"/>
                </a:solidFill>
              </a:rPr>
              <a:t>Help unlock potential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200">
                <a:solidFill>
                  <a:srgbClr val="000000"/>
                </a:solidFill>
              </a:rPr>
              <a:t>Positive leadership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200">
                <a:solidFill>
                  <a:srgbClr val="000000"/>
                </a:solidFill>
              </a:rPr>
              <a:t>Safe, healthy workplace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200">
                <a:solidFill>
                  <a:srgbClr val="000000"/>
                </a:solidFill>
              </a:rPr>
              <a:t>Political leverage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200">
                <a:solidFill>
                  <a:srgbClr val="000000"/>
                </a:solidFill>
              </a:rPr>
              <a:t>Transparency, whole story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200">
                <a:solidFill>
                  <a:srgbClr val="000000"/>
                </a:solidFill>
              </a:rPr>
              <a:t>Understanding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200">
                <a:solidFill>
                  <a:srgbClr val="000000"/>
                </a:solidFill>
              </a:rPr>
              <a:t>Listening ear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200">
                <a:solidFill>
                  <a:srgbClr val="000000"/>
                </a:solidFill>
              </a:rPr>
              <a:t>Insight into resident/community feedback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200">
                <a:solidFill>
                  <a:srgbClr val="000000"/>
                </a:solidFill>
              </a:rPr>
              <a:t>Trust/Truth</a:t>
            </a:r>
            <a:endParaRPr sz="12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/>
          </a:p>
        </p:txBody>
      </p:sp>
      <p:sp>
        <p:nvSpPr>
          <p:cNvPr id="181" name="Google Shape;181;g2432c7e2afa_0_11"/>
          <p:cNvSpPr txBox="1">
            <a:spLocks noGrp="1"/>
          </p:cNvSpPr>
          <p:nvPr>
            <p:ph type="body" idx="1"/>
          </p:nvPr>
        </p:nvSpPr>
        <p:spPr>
          <a:xfrm>
            <a:off x="6161591" y="2165621"/>
            <a:ext cx="46452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</a:rPr>
              <a:t>Leadership Team/Staff Perspective:</a:t>
            </a:r>
            <a:endParaRPr sz="14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</a:rPr>
              <a:t>Provides for the City Council</a:t>
            </a:r>
            <a:endParaRPr sz="1400" b="1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Data/Information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Knowledge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Communication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Recommendations 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Execution of vision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Feedback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Navigation of political landscape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Respect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Support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Access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Expertise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Efficiency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Fiscal responsibility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Performance metrics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Follow-through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Willingness to go on the journey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Transparency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Open-mindedness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/>
          </a:p>
        </p:txBody>
      </p:sp>
      <p:pic>
        <p:nvPicPr>
          <p:cNvPr id="11" name="Picture 10" descr="A picture containing landscape, nature, canyon, ravine&#10;&#10;Description automatically generated">
            <a:extLst>
              <a:ext uri="{FF2B5EF4-FFF2-40B4-BE49-F238E27FC236}">
                <a16:creationId xmlns:a16="http://schemas.microsoft.com/office/drawing/2014/main" id="{58F36A55-1AB5-72F3-5B4B-70C8F0D5C5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1125388"/>
            <a:ext cx="12192000" cy="46072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2023 Strategic Plan</a:t>
            </a:r>
            <a:br>
              <a:rPr lang="en-US"/>
            </a:br>
            <a:r>
              <a:rPr lang="en-US"/>
              <a:t>Primary Goals</a:t>
            </a:r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1130270" y="2171769"/>
            <a:ext cx="10410566" cy="329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•"/>
            </a:pPr>
            <a:r>
              <a:rPr lang="en-US" sz="2100">
                <a:solidFill>
                  <a:srgbClr val="222222"/>
                </a:solidFill>
              </a:rPr>
              <a:t>Completion of 3 big projects; mineview, campground, Public Safety building (bigger than projects, include areas)</a:t>
            </a:r>
            <a:endParaRPr sz="2100">
              <a:solidFill>
                <a:srgbClr val="222222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100"/>
              <a:buFont typeface="Century Gothic"/>
              <a:buChar char="•"/>
            </a:pPr>
            <a:r>
              <a:rPr lang="en-US" sz="2100">
                <a:solidFill>
                  <a:srgbClr val="222222"/>
                </a:solidFill>
              </a:rPr>
              <a:t>Implement a plan and program to revitalize Howard Street</a:t>
            </a:r>
            <a:endParaRPr sz="2100">
              <a:solidFill>
                <a:srgbClr val="222222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100"/>
              <a:buFont typeface="Century Gothic"/>
              <a:buChar char="•"/>
            </a:pPr>
            <a:r>
              <a:rPr lang="en-US" sz="2100">
                <a:solidFill>
                  <a:srgbClr val="222222"/>
                </a:solidFill>
              </a:rPr>
              <a:t>Complete feasibility study on community recreation center</a:t>
            </a:r>
            <a:endParaRPr sz="2100">
              <a:solidFill>
                <a:srgbClr val="222222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100"/>
              <a:buFont typeface="Century Gothic"/>
              <a:buChar char="•"/>
            </a:pPr>
            <a:r>
              <a:rPr lang="en-US" sz="2100">
                <a:solidFill>
                  <a:srgbClr val="222222"/>
                </a:solidFill>
              </a:rPr>
              <a:t>Create CIP for City Equipment, Facilities and Infrastructure</a:t>
            </a:r>
            <a:endParaRPr sz="2100">
              <a:solidFill>
                <a:srgbClr val="222222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100"/>
              <a:buFont typeface="Century Gothic"/>
              <a:buChar char="•"/>
            </a:pPr>
            <a:r>
              <a:rPr lang="en-US" sz="2100">
                <a:solidFill>
                  <a:srgbClr val="222222"/>
                </a:solidFill>
              </a:rPr>
              <a:t>Acquiring more property (building our land portfolio) for Economic Development</a:t>
            </a:r>
            <a:endParaRPr sz="2100">
              <a:solidFill>
                <a:srgbClr val="222222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100"/>
              <a:buFont typeface="Century Gothic"/>
              <a:buChar char="•"/>
            </a:pPr>
            <a:r>
              <a:rPr lang="en-US" sz="2100">
                <a:solidFill>
                  <a:srgbClr val="222222"/>
                </a:solidFill>
              </a:rPr>
              <a:t>Clean-up ordinances leading to greater enforceability</a:t>
            </a:r>
            <a:endParaRPr sz="2700"/>
          </a:p>
        </p:txBody>
      </p:sp>
      <p:pic>
        <p:nvPicPr>
          <p:cNvPr id="3" name="Picture 2" descr="A picture containing landscape, nature, canyon, ravine&#10;&#10;Description automatically generated">
            <a:extLst>
              <a:ext uri="{FF2B5EF4-FFF2-40B4-BE49-F238E27FC236}">
                <a16:creationId xmlns:a16="http://schemas.microsoft.com/office/drawing/2014/main" id="{8F08D6B4-A35B-F86D-E688-2F19FE5900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1125388"/>
            <a:ext cx="12192000" cy="46072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fa73c58a3_0_0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2023 Strategic Plan</a:t>
            </a:r>
            <a:br>
              <a:rPr lang="en-US"/>
            </a:br>
            <a:r>
              <a:rPr lang="en-US"/>
              <a:t>Opportunity Goals</a:t>
            </a:r>
            <a:endParaRPr/>
          </a:p>
        </p:txBody>
      </p:sp>
      <p:sp>
        <p:nvSpPr>
          <p:cNvPr id="193" name="Google Shape;193;g8fa73c58a3_0_0"/>
          <p:cNvSpPr txBox="1">
            <a:spLocks noGrp="1"/>
          </p:cNvSpPr>
          <p:nvPr>
            <p:ph type="body" idx="1"/>
          </p:nvPr>
        </p:nvSpPr>
        <p:spPr>
          <a:xfrm>
            <a:off x="1130270" y="2171769"/>
            <a:ext cx="104106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>
                <a:solidFill>
                  <a:srgbClr val="222222"/>
                </a:solidFill>
              </a:rPr>
              <a:t>Breaking ground on the Hills, residential development plan (Fall 2024)</a:t>
            </a:r>
            <a:endParaRPr>
              <a:solidFill>
                <a:srgbClr val="22222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>
                <a:solidFill>
                  <a:srgbClr val="222222"/>
                </a:solidFill>
              </a:rPr>
              <a:t>Update Comprehensive Plan</a:t>
            </a:r>
            <a:endParaRPr>
              <a:solidFill>
                <a:srgbClr val="22222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Century Gothic"/>
              <a:buChar char="•"/>
            </a:pPr>
            <a:r>
              <a:rPr lang="en-US">
                <a:solidFill>
                  <a:srgbClr val="222222"/>
                </a:solidFill>
              </a:rPr>
              <a:t>High-Speed internet for all</a:t>
            </a:r>
            <a:endParaRPr>
              <a:solidFill>
                <a:srgbClr val="22222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Century Gothic"/>
              <a:buChar char="•"/>
            </a:pPr>
            <a:r>
              <a:rPr lang="en-US">
                <a:solidFill>
                  <a:srgbClr val="222222"/>
                </a:solidFill>
              </a:rPr>
              <a:t>Increase Youth/all ages activities</a:t>
            </a:r>
            <a:endParaRPr>
              <a:solidFill>
                <a:srgbClr val="22222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Century Gothic"/>
              <a:buChar char="•"/>
            </a:pPr>
            <a:r>
              <a:rPr lang="en-US">
                <a:solidFill>
                  <a:srgbClr val="222222"/>
                </a:solidFill>
              </a:rPr>
              <a:t>Find and implement detox facility project</a:t>
            </a:r>
            <a:endParaRPr>
              <a:solidFill>
                <a:srgbClr val="22222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Century Gothic"/>
              <a:buChar char="•"/>
            </a:pPr>
            <a:r>
              <a:rPr lang="en-US">
                <a:solidFill>
                  <a:srgbClr val="222222"/>
                </a:solidFill>
              </a:rPr>
              <a:t>Implement and update organizational policies and procedures</a:t>
            </a:r>
            <a:endParaRPr>
              <a:solidFill>
                <a:srgbClr val="22222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Century Gothic"/>
              <a:buChar char="•"/>
            </a:pPr>
            <a:r>
              <a:rPr lang="en-US">
                <a:solidFill>
                  <a:srgbClr val="3F3F3F"/>
                </a:solidFill>
              </a:rPr>
              <a:t>Develop/Streamline process to deal with privately-owned blighted/dilapidated/vacant buildings, housing, and junk on property </a:t>
            </a:r>
            <a:endParaRPr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entury Gothic"/>
              <a:buChar char="•"/>
            </a:pPr>
            <a:r>
              <a:rPr lang="en-US">
                <a:solidFill>
                  <a:srgbClr val="222222"/>
                </a:solidFill>
              </a:rPr>
              <a:t>Automate/leverage technology to deliver services and optimize workflow</a:t>
            </a:r>
            <a:endParaRPr sz="2400"/>
          </a:p>
        </p:txBody>
      </p:sp>
      <p:pic>
        <p:nvPicPr>
          <p:cNvPr id="3" name="Picture 2" descr="A picture containing landscape, nature, canyon, ravine&#10;&#10;Description automatically generated">
            <a:extLst>
              <a:ext uri="{FF2B5EF4-FFF2-40B4-BE49-F238E27FC236}">
                <a16:creationId xmlns:a16="http://schemas.microsoft.com/office/drawing/2014/main" id="{786BD780-AEBA-8C2A-9B33-11D9ED2675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1125388"/>
            <a:ext cx="12192000" cy="46072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2023 Strategic Plan</a:t>
            </a:r>
            <a:br>
              <a:rPr lang="en-US"/>
            </a:br>
            <a:r>
              <a:rPr lang="en-US"/>
              <a:t>Implementation</a:t>
            </a:r>
            <a:endParaRPr/>
          </a:p>
        </p:txBody>
      </p:sp>
      <p:sp>
        <p:nvSpPr>
          <p:cNvPr id="199" name="Google Shape;199;p5"/>
          <p:cNvSpPr txBox="1"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Linking Long-Term Direction to Short-Term Action Plans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Develop Action Plans - measurable, action steps, dedicate resources to achieve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Keep consistency and focus in uncertain times</a:t>
            </a:r>
            <a:endParaRPr dirty="0"/>
          </a:p>
          <a:p>
            <a:pPr marL="228600" lvl="0" indent="-215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Communication within organization and community</a:t>
            </a:r>
            <a:endParaRPr dirty="0"/>
          </a:p>
          <a:p>
            <a:pPr marL="228600" lvl="0" indent="-215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Implement and monitor progress</a:t>
            </a:r>
            <a:endParaRPr dirty="0"/>
          </a:p>
        </p:txBody>
      </p:sp>
      <p:pic>
        <p:nvPicPr>
          <p:cNvPr id="3" name="Picture 2" descr="A picture containing landscape, nature, canyon, ravine&#10;&#10;Description automatically generated">
            <a:extLst>
              <a:ext uri="{FF2B5EF4-FFF2-40B4-BE49-F238E27FC236}">
                <a16:creationId xmlns:a16="http://schemas.microsoft.com/office/drawing/2014/main" id="{5FA62045-2DE1-A28D-57CD-EF5AB027BC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1125388"/>
            <a:ext cx="12192000" cy="46072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26908-CE4C-3C3F-2179-025DB88D3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Key Results Areas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02E16-D33B-256D-D02E-168925ECF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Long Term Financial Sustainability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Economic Vitality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Community Growth and Public Safety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Communication and City Image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Community Pride and philanthropy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A picture containing landscape, nature, canyon, ravine&#10;&#10;Description automatically generated">
            <a:extLst>
              <a:ext uri="{FF2B5EF4-FFF2-40B4-BE49-F238E27FC236}">
                <a16:creationId xmlns:a16="http://schemas.microsoft.com/office/drawing/2014/main" id="{5869A255-E8BD-DEA1-F6A7-30DF834A55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125388"/>
            <a:ext cx="12192000" cy="460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FA24-C275-857C-AB7A-BA860867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21844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City of Hibbing</a:t>
            </a:r>
            <a:br>
              <a:rPr lang="en-US" sz="4400" dirty="0"/>
            </a:br>
            <a:r>
              <a:rPr lang="en-US" sz="4400" dirty="0"/>
              <a:t>2023 Strategic Plan</a:t>
            </a:r>
            <a:br>
              <a:rPr lang="en-US" dirty="0"/>
            </a:br>
            <a:endParaRPr lang="en-US" dirty="0"/>
          </a:p>
        </p:txBody>
      </p:sp>
      <p:sp useBgFill="1">
        <p:nvSpPr>
          <p:cNvPr id="3" name="Text Placeholder 2">
            <a:extLst>
              <a:ext uri="{FF2B5EF4-FFF2-40B4-BE49-F238E27FC236}">
                <a16:creationId xmlns:a16="http://schemas.microsoft.com/office/drawing/2014/main" id="{285F0AA0-A05C-2DFE-1580-3F6BC0A93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270" y="2253005"/>
            <a:ext cx="9603275" cy="3213339"/>
          </a:xfrm>
        </p:spPr>
        <p:txBody>
          <a:bodyPr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Century Gothic" panose="020B0502020202020204" pitchFamily="34" charset="0"/>
              </a:rPr>
              <a:t>Mission Statement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b="1" dirty="0">
                <a:effectLst/>
                <a:latin typeface="Century Gothic" panose="020B0502020202020204" pitchFamily="34" charset="0"/>
              </a:rPr>
              <a:t>Improve the quality of life for all residents through the delivery of quality and sustainable services.  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Vision</a:t>
            </a:r>
          </a:p>
          <a:p>
            <a:pPr marL="342900"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latin typeface="Century Gothic" panose="020B0502020202020204" pitchFamily="34" charset="0"/>
              </a:rPr>
              <a:t>A thriving community that leverages resources, opportunities, and strengths to enhance quality of life!</a:t>
            </a:r>
          </a:p>
          <a:p>
            <a:endParaRPr lang="en-US" dirty="0"/>
          </a:p>
        </p:txBody>
      </p:sp>
      <p:pic>
        <p:nvPicPr>
          <p:cNvPr id="51" name="Picture 50" descr="A picture containing landscape, nature, canyon, ravine">
            <a:extLst>
              <a:ext uri="{FF2B5EF4-FFF2-40B4-BE49-F238E27FC236}">
                <a16:creationId xmlns:a16="http://schemas.microsoft.com/office/drawing/2014/main" id="{55BD12E8-3C76-0B7D-930E-B4E06AD11A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07390" y="2384981"/>
            <a:ext cx="12192000" cy="334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6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8925-2390-8EAC-5F82-22575B7B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958038"/>
            <a:ext cx="9605635" cy="1002738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Core Values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F205F-4646-0949-C845-3350F0B66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Leadership: identifying issues and developing solutions.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Excellence: providing valuable and accurate information.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Trust: earning and maintaining the trust of our citizens.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Innovation: applying creative ideas to solve city problems.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49A53-3BEA-52BD-5CBB-3FBF12A00C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marL="342900"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Collaboration: developing a network that adds value to the organization.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Stewardship: taxing and spending in a responsible manner.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Transparency: including our taxpayers in the process.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Professionalism: hiring, training, and recognizing exceptional staff.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Accountability: reporting to our residents. </a:t>
            </a:r>
            <a:endParaRPr lang="en-US" dirty="0"/>
          </a:p>
        </p:txBody>
      </p:sp>
      <p:pic>
        <p:nvPicPr>
          <p:cNvPr id="6" name="Picture 5" descr="A picture containing landscape, nature, canyon, ravine&#10;&#10;Description automatically generated">
            <a:extLst>
              <a:ext uri="{FF2B5EF4-FFF2-40B4-BE49-F238E27FC236}">
                <a16:creationId xmlns:a16="http://schemas.microsoft.com/office/drawing/2014/main" id="{672384FC-8597-FCD8-5410-11028D044D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125388"/>
            <a:ext cx="12192000" cy="460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6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fa5024058_0_0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2023 Strategic Plan</a:t>
            </a:r>
            <a:br>
              <a:rPr lang="en-US"/>
            </a:br>
            <a:r>
              <a:rPr lang="en-US"/>
              <a:t>Long-Term Strategies</a:t>
            </a:r>
            <a:endParaRPr/>
          </a:p>
        </p:txBody>
      </p:sp>
      <p:sp>
        <p:nvSpPr>
          <p:cNvPr id="130" name="Google Shape;130;g8fa5024058_0_0"/>
          <p:cNvSpPr txBox="1">
            <a:spLocks noGrp="1"/>
          </p:cNvSpPr>
          <p:nvPr>
            <p:ph type="body" idx="1"/>
          </p:nvPr>
        </p:nvSpPr>
        <p:spPr>
          <a:xfrm>
            <a:off x="1130270" y="2171769"/>
            <a:ext cx="96033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-US" b="1" dirty="0"/>
              <a:t>Thriving Destination and Regional Leader</a:t>
            </a:r>
            <a:endParaRPr b="1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 dirty="0"/>
              <a:t>Enhancing local tourism and growing as a travel destination</a:t>
            </a:r>
            <a:endParaRPr sz="20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 dirty="0"/>
              <a:t>Partnering and promoting strengths with other regional communities</a:t>
            </a:r>
            <a:endParaRPr sz="20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 dirty="0"/>
              <a:t>Building off regional airport and outdoor assets</a:t>
            </a:r>
            <a:endParaRPr sz="20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 dirty="0"/>
              <a:t>Bolster and maintain transportation connections</a:t>
            </a:r>
            <a:endParaRPr sz="20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 dirty="0"/>
              <a:t>Leading model of City operations, governance</a:t>
            </a:r>
            <a:endParaRPr sz="3600" dirty="0"/>
          </a:p>
        </p:txBody>
      </p:sp>
      <p:pic>
        <p:nvPicPr>
          <p:cNvPr id="3" name="Picture 2" descr="A picture containing landscape, nature, canyon, ravine&#10;&#10;Description automatically generated">
            <a:extLst>
              <a:ext uri="{FF2B5EF4-FFF2-40B4-BE49-F238E27FC236}">
                <a16:creationId xmlns:a16="http://schemas.microsoft.com/office/drawing/2014/main" id="{A8DC83B6-A26C-E28E-D07A-B75C6C1240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1125388"/>
            <a:ext cx="12192000" cy="46072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7deb522a6_0_118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2023 Strategic Plan</a:t>
            </a:r>
            <a:br>
              <a:rPr lang="en-US"/>
            </a:br>
            <a:r>
              <a:rPr lang="en-US"/>
              <a:t>Long-Term Strategies</a:t>
            </a:r>
            <a:endParaRPr/>
          </a:p>
        </p:txBody>
      </p:sp>
      <p:sp>
        <p:nvSpPr>
          <p:cNvPr id="136" name="Google Shape;136;g227deb522a6_0_118"/>
          <p:cNvSpPr txBox="1">
            <a:spLocks noGrp="1"/>
          </p:cNvSpPr>
          <p:nvPr>
            <p:ph type="body" idx="1"/>
          </p:nvPr>
        </p:nvSpPr>
        <p:spPr>
          <a:xfrm>
            <a:off x="1130270" y="2171769"/>
            <a:ext cx="96033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-US" b="1"/>
              <a:t>Well-rounded, Strong Quality of Life</a:t>
            </a:r>
            <a:endParaRPr b="1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Quality housing stock that is affordable and accessible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Strong schools and educational systems that draw people to the City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Modern facilities for recreation and wellness making the City a healthy place families want to live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Youth-oriented programming and services, particularly around the outdoors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Access to quality medical care and facilities in the City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Comprehensive services for all phases of life</a:t>
            </a:r>
            <a:endParaRPr sz="3600"/>
          </a:p>
        </p:txBody>
      </p:sp>
      <p:pic>
        <p:nvPicPr>
          <p:cNvPr id="3" name="Picture 2" descr="A picture containing landscape, nature, canyon, ravine&#10;&#10;Description automatically generated">
            <a:extLst>
              <a:ext uri="{FF2B5EF4-FFF2-40B4-BE49-F238E27FC236}">
                <a16:creationId xmlns:a16="http://schemas.microsoft.com/office/drawing/2014/main" id="{372D62E1-3C1B-D6A9-612D-78B6A1F466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1125388"/>
            <a:ext cx="12192000" cy="46072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27deb522a6_0_108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2023 Strategic Plan</a:t>
            </a:r>
            <a:br>
              <a:rPr lang="en-US"/>
            </a:br>
            <a:r>
              <a:rPr lang="en-US"/>
              <a:t>Long-Term Strategies</a:t>
            </a:r>
            <a:endParaRPr/>
          </a:p>
        </p:txBody>
      </p:sp>
      <p:sp>
        <p:nvSpPr>
          <p:cNvPr id="142" name="Google Shape;142;g227deb522a6_0_108"/>
          <p:cNvSpPr txBox="1">
            <a:spLocks noGrp="1"/>
          </p:cNvSpPr>
          <p:nvPr>
            <p:ph type="body" idx="1"/>
          </p:nvPr>
        </p:nvSpPr>
        <p:spPr>
          <a:xfrm>
            <a:off x="1130270" y="2171769"/>
            <a:ext cx="96033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-US" b="1"/>
              <a:t>Engaged and Forward-Thinking Leadership</a:t>
            </a:r>
            <a:endParaRPr b="1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Transparent and collaborative local government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Representative of the community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Future-focused on all levels of the organization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Community-oriented problem solving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Sustainable operations 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Destination careers that attract and retain high-quality employees </a:t>
            </a:r>
            <a:endParaRPr sz="2700" b="1"/>
          </a:p>
        </p:txBody>
      </p:sp>
      <p:pic>
        <p:nvPicPr>
          <p:cNvPr id="3" name="Picture 2" descr="A picture containing landscape, nature, canyon, ravine&#10;&#10;Description automatically generated">
            <a:extLst>
              <a:ext uri="{FF2B5EF4-FFF2-40B4-BE49-F238E27FC236}">
                <a16:creationId xmlns:a16="http://schemas.microsoft.com/office/drawing/2014/main" id="{4D52CC69-2251-43DA-D254-ECB0A205C7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1125388"/>
            <a:ext cx="12192000" cy="46072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27deb522a6_0_128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2023 Strategic Plan</a:t>
            </a:r>
            <a:br>
              <a:rPr lang="en-US"/>
            </a:br>
            <a:r>
              <a:rPr lang="en-US"/>
              <a:t>Long-Term Strategies</a:t>
            </a:r>
            <a:endParaRPr/>
          </a:p>
        </p:txBody>
      </p:sp>
      <p:sp>
        <p:nvSpPr>
          <p:cNvPr id="148" name="Google Shape;148;g227deb522a6_0_128"/>
          <p:cNvSpPr txBox="1">
            <a:spLocks noGrp="1"/>
          </p:cNvSpPr>
          <p:nvPr>
            <p:ph type="body" idx="1"/>
          </p:nvPr>
        </p:nvSpPr>
        <p:spPr>
          <a:xfrm>
            <a:off x="1130270" y="2171769"/>
            <a:ext cx="96033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-US" b="1"/>
              <a:t>Vibrant Economic Hub</a:t>
            </a:r>
            <a:endParaRPr b="1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Destination for shopping and dining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Diverse types of industry providing local jobs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Economic growth to draw and retain people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Examine fiscal impact of changes/termination in mining</a:t>
            </a:r>
            <a:endParaRPr sz="2700" b="1"/>
          </a:p>
        </p:txBody>
      </p:sp>
      <p:pic>
        <p:nvPicPr>
          <p:cNvPr id="3" name="Picture 2" descr="A picture containing landscape, nature, canyon, ravine&#10;&#10;Description automatically generated">
            <a:extLst>
              <a:ext uri="{FF2B5EF4-FFF2-40B4-BE49-F238E27FC236}">
                <a16:creationId xmlns:a16="http://schemas.microsoft.com/office/drawing/2014/main" id="{4ADEDDF8-090F-3A3E-0780-20D9A7203B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1125388"/>
            <a:ext cx="12192000" cy="46072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7deb522a6_0_123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2023 Strategic Plan</a:t>
            </a:r>
            <a:br>
              <a:rPr lang="en-US"/>
            </a:br>
            <a:r>
              <a:rPr lang="en-US"/>
              <a:t>Long-Term Strategies</a:t>
            </a:r>
            <a:endParaRPr/>
          </a:p>
        </p:txBody>
      </p:sp>
      <p:sp>
        <p:nvSpPr>
          <p:cNvPr id="154" name="Google Shape;154;g227deb522a6_0_123"/>
          <p:cNvSpPr txBox="1">
            <a:spLocks noGrp="1"/>
          </p:cNvSpPr>
          <p:nvPr>
            <p:ph type="body" idx="1"/>
          </p:nvPr>
        </p:nvSpPr>
        <p:spPr>
          <a:xfrm>
            <a:off x="1130270" y="2171769"/>
            <a:ext cx="96033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-US" b="1"/>
              <a:t>Safe, Secure, and Valued Community</a:t>
            </a:r>
            <a:endParaRPr b="1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Everyone feels they are an integral and involved part of the community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Services and infrastructure for young and older generations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Safe place to live and raise a family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Lead in concert with private, public, and non-profit partners to sustain community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Celebration of diverse ethnicities and pride in community heritage</a:t>
            </a:r>
            <a:endParaRPr sz="2700" b="1"/>
          </a:p>
        </p:txBody>
      </p:sp>
      <p:pic>
        <p:nvPicPr>
          <p:cNvPr id="3" name="Picture 2" descr="A picture containing landscape, nature, canyon, ravine&#10;&#10;Description automatically generated">
            <a:extLst>
              <a:ext uri="{FF2B5EF4-FFF2-40B4-BE49-F238E27FC236}">
                <a16:creationId xmlns:a16="http://schemas.microsoft.com/office/drawing/2014/main" id="{23234C30-28ED-D458-D168-5E16769ED7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1125388"/>
            <a:ext cx="12192000" cy="46072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7deb522a6_0_113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2023 Strategic Plan</a:t>
            </a:r>
            <a:br>
              <a:rPr lang="en-US"/>
            </a:br>
            <a:r>
              <a:rPr lang="en-US"/>
              <a:t>Long-Term Strategies</a:t>
            </a:r>
            <a:endParaRPr/>
          </a:p>
        </p:txBody>
      </p:sp>
      <p:sp>
        <p:nvSpPr>
          <p:cNvPr id="160" name="Google Shape;160;g227deb522a6_0_113"/>
          <p:cNvSpPr txBox="1">
            <a:spLocks noGrp="1"/>
          </p:cNvSpPr>
          <p:nvPr>
            <p:ph type="body" idx="1"/>
          </p:nvPr>
        </p:nvSpPr>
        <p:spPr>
          <a:xfrm>
            <a:off x="1130270" y="2171769"/>
            <a:ext cx="96033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-US" b="1"/>
              <a:t>Excellence in Delivery of Services</a:t>
            </a:r>
            <a:endParaRPr b="1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Well-maintained and high functioning infrastructure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Technologically advanced, effective processes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Engaged employees making a positive impact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Progressive approach in partnerships and networking with local, state, and federal entities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Integrity and trust throughout organization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Fiscally responsible and efficient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en-US" sz="2000"/>
              <a:t>Accountability to community and each other</a:t>
            </a:r>
            <a:endParaRPr sz="2600" b="1"/>
          </a:p>
        </p:txBody>
      </p:sp>
      <p:pic>
        <p:nvPicPr>
          <p:cNvPr id="3" name="Picture 2" descr="A picture containing landscape, nature, canyon, ravine&#10;&#10;Description automatically generated">
            <a:extLst>
              <a:ext uri="{FF2B5EF4-FFF2-40B4-BE49-F238E27FC236}">
                <a16:creationId xmlns:a16="http://schemas.microsoft.com/office/drawing/2014/main" id="{78480628-17FB-9A70-5E2C-872B4B5930E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1125388"/>
            <a:ext cx="12192000" cy="46072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1012</Words>
  <Application>Microsoft Office PowerPoint</Application>
  <PresentationFormat>Widescreen</PresentationFormat>
  <Paragraphs>217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Wingdings</vt:lpstr>
      <vt:lpstr>Calibri</vt:lpstr>
      <vt:lpstr>Century Gothic</vt:lpstr>
      <vt:lpstr>Times New Roman</vt:lpstr>
      <vt:lpstr>Symbol</vt:lpstr>
      <vt:lpstr>Arial</vt:lpstr>
      <vt:lpstr>Gallery</vt:lpstr>
      <vt:lpstr>City of Hibbing  2023 Strategic Plan</vt:lpstr>
      <vt:lpstr>City of Hibbing 2023 Strategic Plan </vt:lpstr>
      <vt:lpstr>Core Values </vt:lpstr>
      <vt:lpstr>2023 Strategic Plan Long-Term Strategies</vt:lpstr>
      <vt:lpstr>2023 Strategic Plan Long-Term Strategies</vt:lpstr>
      <vt:lpstr>2023 Strategic Plan Long-Term Strategies</vt:lpstr>
      <vt:lpstr>2023 Strategic Plan Long-Term Strategies</vt:lpstr>
      <vt:lpstr>2023 Strategic Plan Long-Term Strategies</vt:lpstr>
      <vt:lpstr>2023 Strategic Plan Long-Term Strategies</vt:lpstr>
      <vt:lpstr>PowerPoint Presentation</vt:lpstr>
      <vt:lpstr>2023 Strategic Plan Organizational Expectations</vt:lpstr>
      <vt:lpstr>2023 Strategic Plan Organizational Expectations</vt:lpstr>
      <vt:lpstr>2023 Strategic Plan Organizational Expectations</vt:lpstr>
      <vt:lpstr>2023 Strategic Plan Primary Goals</vt:lpstr>
      <vt:lpstr>2023 Strategic Plan Opportunity Goals</vt:lpstr>
      <vt:lpstr>2023 Strategic Plan Implementation</vt:lpstr>
      <vt:lpstr>Key Results Areas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Hibbing</dc:title>
  <dc:creator>Phil Kern</dc:creator>
  <cp:lastModifiedBy>Greg Pruszinske</cp:lastModifiedBy>
  <cp:revision>20</cp:revision>
  <cp:lastPrinted>2023-05-17T20:26:01Z</cp:lastPrinted>
  <dcterms:created xsi:type="dcterms:W3CDTF">2017-06-26T21:01:12Z</dcterms:created>
  <dcterms:modified xsi:type="dcterms:W3CDTF">2023-05-17T21:22:51Z</dcterms:modified>
</cp:coreProperties>
</file>